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0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9" r:id="rId21"/>
    <p:sldId id="25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viewProps" Target="viewProps.xml"></Relationship><Relationship Id="rId25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1467411341.png"></Relationship><Relationship Id="rId3" Type="http://schemas.openxmlformats.org/officeDocument/2006/relationships/image" Target="../media/fImage15164281188467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71291786334.png"></Relationship><Relationship Id="rId3" Type="http://schemas.openxmlformats.org/officeDocument/2006/relationships/image" Target="../media/fImage679741796500.jpeg"></Relationship><Relationship Id="rId4" Type="http://schemas.openxmlformats.org/officeDocument/2006/relationships/image" Target="../media/fImage1911961809169.jpeg"></Relationship><Relationship Id="rId5" Type="http://schemas.openxmlformats.org/officeDocument/2006/relationships/image" Target="../media/fImage1700221845724.png"></Relationship><Relationship Id="rId6" Type="http://schemas.openxmlformats.org/officeDocument/2006/relationships/image" Target="../media/fImage390261851478.jpeg"></Relationship><Relationship Id="rId7" Type="http://schemas.openxmlformats.org/officeDocument/2006/relationships/image" Target="../media/fImage393151869358.png"></Relationship><Relationship Id="rId8" Type="http://schemas.openxmlformats.org/officeDocument/2006/relationships/image" Target="../media/fImage264531876962.png"></Relationship><Relationship Id="rId9" Type="http://schemas.openxmlformats.org/officeDocument/2006/relationships/image" Target="../media/fImage7179831884464.png"></Relationship><Relationship Id="rId10" Type="http://schemas.openxmlformats.org/officeDocument/2006/relationships/image" Target="../media/fImage437431895705.png"></Relationship><Relationship Id="rId11" Type="http://schemas.openxmlformats.org/officeDocument/2006/relationships/image" Target="../media/fImage155431908145.png"></Relationship><Relationship Id="rId12" Type="http://schemas.openxmlformats.org/officeDocument/2006/relationships/image" Target="../media/fImage679742023281.jpeg"></Relationship><Relationship Id="rId13" Type="http://schemas.openxmlformats.org/officeDocument/2006/relationships/image" Target="../media/fImage61092106827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>
            <a:alpha val="5004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solidFill>
            <a:schemeClr val="accent1"/>
          </a:solidFill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4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50900" y="250825"/>
            <a:ext cx="10516235" cy="494665"/>
          </a:xfrm>
          <a:prstGeom prst="rect"/>
          <a:solidFill>
            <a:schemeClr val="accent1"/>
          </a:solidFill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2000">
                <a:latin typeface="+mj-lt"/>
                <a:ea typeface="+mj-ea"/>
                <a:cs typeface="+mj-cs"/>
              </a:rPr>
              <a:t>프로젝트 </a:t>
            </a:r>
            <a:r>
              <a:rPr lang="ko-KR" altLang="en-US" sz="2000">
                <a:latin typeface="+mj-lt"/>
                <a:ea typeface="+mj-ea"/>
                <a:cs typeface="+mj-cs"/>
              </a:rPr>
              <a:t>개발 목적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4064000" y="2272030"/>
            <a:ext cx="7310120" cy="2427605"/>
          </a:xfrm>
          <a:prstGeom prst="rect"/>
          <a:solidFill>
            <a:schemeClr val="accent1"/>
          </a:solidFill>
        </p:spPr>
        <p:txBody>
          <a:bodyPr wrap="square" lIns="91440" tIns="45720" rIns="91440" bIns="45720" numCol="1" vert="horz" anchor="t">
            <a:normAutofit fontScale="85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 sz="1400"/>
              <a:t>음주운전은 </a:t>
            </a:r>
            <a:r>
              <a:rPr lang="ko-KR" altLang="en-US" sz="1400"/>
              <a:t>여전히 반복되는 심각한 범죄이다.</a:t>
            </a:r>
            <a:endParaRPr lang="ko-KR" altLang="en-US" sz="1400"/>
          </a:p>
          <a:p>
            <a:pPr marL="228600" indent="-228600">
              <a:buFont typeface="Arial"/>
              <a:buChar char="•"/>
            </a:pPr>
            <a:endParaRPr lang="ko-KR" altLang="en-US" sz="1400"/>
          </a:p>
          <a:p>
            <a:pPr marL="228600" indent="-228600">
              <a:buFont typeface="Arial"/>
              <a:buChar char="•"/>
            </a:pPr>
            <a:r>
              <a:rPr lang="ko-KR" altLang="en-US" sz="1400"/>
              <a:t>단속이 강화</a:t>
            </a:r>
            <a:r>
              <a:rPr lang="ko-KR" altLang="en-US" sz="1400"/>
              <a:t>되고 </a:t>
            </a:r>
            <a:r>
              <a:rPr lang="ko-KR" altLang="en-US" sz="1400"/>
              <a:t>있음에도 불구하고 매년 </a:t>
            </a:r>
            <a:r>
              <a:rPr lang="ko-KR" altLang="en-US" sz="1400"/>
              <a:t>음주운전 </a:t>
            </a:r>
            <a:r>
              <a:rPr lang="ko-KR" altLang="en-US" sz="1400"/>
              <a:t>사</a:t>
            </a:r>
            <a:r>
              <a:rPr lang="ko-KR" altLang="en-US" sz="1400"/>
              <a:t>고가 </a:t>
            </a:r>
            <a:r>
              <a:rPr lang="ko-KR" altLang="en-US" sz="1400"/>
              <a:t>발생</a:t>
            </a:r>
            <a:r>
              <a:rPr lang="ko-KR" altLang="en-US" sz="1400"/>
              <a:t> </a:t>
            </a:r>
            <a:r>
              <a:rPr lang="ko-KR" altLang="en-US" sz="1400"/>
              <a:t>중이다.</a:t>
            </a:r>
            <a:endParaRPr lang="ko-KR" altLang="en-US" sz="1400"/>
          </a:p>
          <a:p>
            <a:pPr marL="228600" indent="-228600">
              <a:buFont typeface="Arial"/>
              <a:buChar char="•"/>
            </a:pPr>
            <a:endParaRPr lang="ko-KR" altLang="en-US" sz="1400"/>
          </a:p>
          <a:p>
            <a:pPr marL="228600" indent="-228600">
              <a:buFont typeface="Arial"/>
              <a:buChar char="•"/>
            </a:pPr>
            <a:r>
              <a:rPr lang="ko-KR" altLang="en-US" sz="1400"/>
              <a:t>음</a:t>
            </a:r>
            <a:r>
              <a:rPr lang="ko-KR" altLang="en-US" sz="1400"/>
              <a:t>주 </a:t>
            </a:r>
            <a:r>
              <a:rPr lang="ko-KR" altLang="en-US" sz="1400"/>
              <a:t>단</a:t>
            </a:r>
            <a:r>
              <a:rPr lang="ko-KR" altLang="en-US" sz="1400"/>
              <a:t>속 </a:t>
            </a:r>
            <a:r>
              <a:rPr lang="ko-KR" altLang="en-US" sz="1400"/>
              <a:t>시스템의 허점을 악용해 사고에 대한 </a:t>
            </a:r>
            <a:r>
              <a:rPr lang="ko-KR" altLang="en-US" sz="1400"/>
              <a:t>면책을 </a:t>
            </a:r>
            <a:r>
              <a:rPr lang="ko-KR" altLang="en-US" sz="1400"/>
              <a:t>피하는 “운전자 바꿔치기” </a:t>
            </a:r>
            <a:endParaRPr lang="ko-KR" altLang="en-US" sz="1400"/>
          </a:p>
          <a:p>
            <a:pPr marL="228600" indent="-228600">
              <a:buFontTx/>
              <a:buNone/>
            </a:pPr>
            <a:r>
              <a:rPr lang="ko-KR" altLang="en-US" sz="1400"/>
              <a:t>	</a:t>
            </a:r>
            <a:r>
              <a:rPr lang="ko-KR" altLang="en-US" sz="1400"/>
              <a:t>시도가 </a:t>
            </a:r>
            <a:r>
              <a:rPr lang="ko-KR" altLang="en-US" sz="1400"/>
              <a:t>빈번히 </a:t>
            </a:r>
            <a:r>
              <a:rPr lang="ko-KR" altLang="en-US" sz="1400"/>
              <a:t>발생하고 있다.</a:t>
            </a:r>
            <a:endParaRPr lang="ko-KR" altLang="en-US" sz="1400"/>
          </a:p>
          <a:p>
            <a:pPr marL="228600" indent="-228600">
              <a:buFont typeface="Arial"/>
              <a:buChar char="•"/>
            </a:pPr>
            <a:endParaRPr lang="ko-KR" altLang="en-US" sz="1400"/>
          </a:p>
          <a:p>
            <a:pPr marL="228600" indent="-228600">
              <a:buFont typeface="Arial"/>
              <a:buChar char="•"/>
            </a:pPr>
            <a:r>
              <a:rPr lang="ko-KR" altLang="en-US" sz="1400"/>
              <a:t>음주여부와 </a:t>
            </a:r>
            <a:r>
              <a:rPr lang="ko-KR" altLang="en-US" sz="1400"/>
              <a:t>운전자 신원을 실시간으로 확보해 음주운</a:t>
            </a:r>
            <a:r>
              <a:rPr lang="ko-KR" altLang="en-US" sz="1400"/>
              <a:t>전과 “</a:t>
            </a:r>
            <a:r>
              <a:rPr lang="ko-KR" altLang="en-US" sz="1400"/>
              <a:t>운전자</a:t>
            </a:r>
            <a:r>
              <a:rPr lang="ko-KR" altLang="en-US" sz="1400"/>
              <a:t> </a:t>
            </a:r>
            <a:r>
              <a:rPr lang="ko-KR" altLang="en-US" sz="1400"/>
              <a:t>바꿔치기”</a:t>
            </a:r>
            <a:r>
              <a:rPr lang="ko-KR" altLang="en-US" sz="1400"/>
              <a:t> </a:t>
            </a:r>
            <a:r>
              <a:rPr lang="ko-KR" altLang="en-US" sz="1400"/>
              <a:t>를 예방하고자 한다.</a:t>
            </a:r>
            <a:endParaRPr lang="ko-KR" altLang="en-US" sz="1400"/>
          </a:p>
        </p:txBody>
      </p:sp>
      <p:pic>
        <p:nvPicPr>
          <p:cNvPr id="4" name="그림 3" descr="C:/Users/jaler/AppData/Roaming/PolarisOffice/ETemp/5516_15437576/fImage111467411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9950" y="990600"/>
            <a:ext cx="3042285" cy="2585085"/>
          </a:xfrm>
          <a:prstGeom prst="rect"/>
          <a:noFill/>
        </p:spPr>
      </p:pic>
      <p:pic>
        <p:nvPicPr>
          <p:cNvPr id="5" name="그림 7" descr="C:/Users/jaler/AppData/Roaming/PolarisOffice/ETemp/5516_15437576/fImage1516428118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6775" y="3816350"/>
            <a:ext cx="3026410" cy="2483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4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683875" cy="45402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2000">
                <a:latin typeface="맑은 고딕" charset="0"/>
                <a:ea typeface="맑은 고딕" charset="0"/>
                <a:cs typeface="+mj-cs"/>
              </a:rPr>
              <a:t>프로젝트 </a:t>
            </a:r>
            <a:r>
              <a:rPr lang="ko-KR" altLang="en-US" sz="2000">
                <a:latin typeface="맑은 고딕" charset="0"/>
                <a:ea typeface="맑은 고딕" charset="0"/>
                <a:cs typeface="+mj-cs"/>
              </a:rPr>
              <a:t>구현내용</a:t>
            </a:r>
            <a:endParaRPr lang="ko-KR" altLang="en-US" sz="20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901065"/>
            <a:ext cx="10487025" cy="5421630"/>
          </a:xfrm>
          <a:prstGeom prst="rect"/>
        </p:spPr>
        <p:txBody>
          <a:bodyPr wrap="square" lIns="91440" tIns="45720" rIns="91440" bIns="45720" numCol="1" vert="horz" anchor="t">
            <a:normAutofit fontScale="85000" lnSpcReduction="0"/>
          </a:bodyPr>
          <a:lstStyle/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1</a:t>
            </a:r>
            <a:r>
              <a:rPr lang="ko-KR" altLang="en-US" sz="1600">
                <a:latin typeface="+mn-lt"/>
                <a:ea typeface="+mn-ea"/>
                <a:cs typeface="+mn-cs"/>
              </a:rPr>
              <a:t>. </a:t>
            </a:r>
            <a:r>
              <a:rPr lang="ko-KR" altLang="en-US" sz="1600">
                <a:latin typeface="+mn-lt"/>
                <a:ea typeface="+mn-ea"/>
                <a:cs typeface="+mn-cs"/>
              </a:rPr>
              <a:t>S</a:t>
            </a:r>
            <a:r>
              <a:rPr lang="ko-KR" altLang="en-US" sz="1600">
                <a:latin typeface="+mn-lt"/>
                <a:ea typeface="+mn-ea"/>
                <a:cs typeface="+mn-cs"/>
              </a:rPr>
              <a:t>TM32 </a:t>
            </a:r>
            <a:r>
              <a:rPr lang="ko-KR" altLang="en-US" sz="1600">
                <a:latin typeface="+mn-lt"/>
                <a:ea typeface="+mn-ea"/>
                <a:cs typeface="+mn-cs"/>
              </a:rPr>
              <a:t>활용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LCD로 인증 단계 상태 출력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서버로부터 인증상태 수신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2. </a:t>
            </a:r>
            <a:r>
              <a:rPr lang="ko-KR" altLang="en-US" sz="1600">
                <a:latin typeface="+mn-lt"/>
                <a:ea typeface="+mn-ea"/>
                <a:cs typeface="+mn-cs"/>
              </a:rPr>
              <a:t>A</a:t>
            </a:r>
            <a:r>
              <a:rPr lang="ko-KR" altLang="en-US" sz="1600">
                <a:latin typeface="+mn-lt"/>
                <a:ea typeface="+mn-ea"/>
                <a:cs typeface="+mn-cs"/>
              </a:rPr>
              <a:t>rduino </a:t>
            </a:r>
            <a:r>
              <a:rPr lang="ko-KR" altLang="en-US" sz="1600">
                <a:latin typeface="+mn-lt"/>
                <a:ea typeface="+mn-ea"/>
                <a:cs typeface="+mn-cs"/>
              </a:rPr>
              <a:t>활용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M</a:t>
            </a:r>
            <a:r>
              <a:rPr lang="ko-KR" altLang="en-US" sz="1600">
                <a:latin typeface="+mn-lt"/>
                <a:ea typeface="+mn-ea"/>
                <a:cs typeface="+mn-cs"/>
              </a:rPr>
              <a:t>Q2 센</a:t>
            </a:r>
            <a:r>
              <a:rPr lang="ko-KR" altLang="en-US" sz="1600">
                <a:latin typeface="+mn-lt"/>
                <a:ea typeface="+mn-ea"/>
                <a:cs typeface="+mn-cs"/>
              </a:rPr>
              <a:t>서로 </a:t>
            </a:r>
            <a:r>
              <a:rPr lang="ko-KR" altLang="en-US" sz="1600">
                <a:latin typeface="+mn-lt"/>
                <a:ea typeface="+mn-ea"/>
                <a:cs typeface="+mn-cs"/>
              </a:rPr>
              <a:t>알코올 농도를 측정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R</a:t>
            </a:r>
            <a:r>
              <a:rPr lang="ko-KR" altLang="en-US" sz="1600">
                <a:latin typeface="+mn-lt"/>
                <a:ea typeface="+mn-ea"/>
                <a:cs typeface="+mn-cs"/>
              </a:rPr>
              <a:t>TC모듈로 </a:t>
            </a:r>
            <a:r>
              <a:rPr lang="ko-KR" altLang="en-US" sz="1600">
                <a:latin typeface="+mn-lt"/>
                <a:ea typeface="+mn-ea"/>
                <a:cs typeface="+mn-cs"/>
              </a:rPr>
              <a:t>시간을 </a:t>
            </a:r>
            <a:r>
              <a:rPr lang="ko-KR" altLang="en-US" sz="1600">
                <a:latin typeface="+mn-lt"/>
                <a:ea typeface="+mn-ea"/>
                <a:cs typeface="+mn-cs"/>
              </a:rPr>
              <a:t>기록해 </a:t>
            </a:r>
            <a:r>
              <a:rPr lang="ko-KR" altLang="en-US" sz="1600">
                <a:latin typeface="+mn-lt"/>
                <a:ea typeface="+mn-ea"/>
                <a:cs typeface="+mn-cs"/>
              </a:rPr>
              <a:t>운전자의</a:t>
            </a:r>
            <a:r>
              <a:rPr lang="ko-KR" altLang="en-US" sz="1600">
                <a:latin typeface="+mn-lt"/>
                <a:ea typeface="+mn-ea"/>
                <a:cs typeface="+mn-cs"/>
              </a:rPr>
              <a:t> </a:t>
            </a:r>
            <a:r>
              <a:rPr lang="ko-KR" altLang="en-US" sz="1600">
                <a:latin typeface="+mn-lt"/>
                <a:ea typeface="+mn-ea"/>
                <a:cs typeface="+mn-cs"/>
              </a:rPr>
              <a:t>차량 </a:t>
            </a:r>
            <a:r>
              <a:rPr lang="ko-KR" altLang="en-US" sz="1600">
                <a:latin typeface="+mn-lt"/>
                <a:ea typeface="+mn-ea"/>
                <a:cs typeface="+mn-cs"/>
              </a:rPr>
              <a:t>사용</a:t>
            </a:r>
            <a:r>
              <a:rPr lang="ko-KR" altLang="en-US" sz="1600">
                <a:latin typeface="+mn-lt"/>
                <a:ea typeface="+mn-ea"/>
                <a:cs typeface="+mn-cs"/>
              </a:rPr>
              <a:t> </a:t>
            </a:r>
            <a:r>
              <a:rPr lang="ko-KR" altLang="en-US" sz="1600">
                <a:latin typeface="+mn-lt"/>
                <a:ea typeface="+mn-ea"/>
                <a:cs typeface="+mn-cs"/>
              </a:rPr>
              <a:t>시간을 정확히 </a:t>
            </a:r>
            <a:r>
              <a:rPr lang="ko-KR" altLang="en-US" sz="1600">
                <a:latin typeface="+mn-lt"/>
                <a:ea typeface="+mn-ea"/>
                <a:cs typeface="+mn-cs"/>
              </a:rPr>
              <a:t>기록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서버에 </a:t>
            </a:r>
            <a:r>
              <a:rPr lang="ko-KR" altLang="en-US" sz="1600">
                <a:latin typeface="+mn-lt"/>
                <a:ea typeface="+mn-ea"/>
                <a:cs typeface="+mn-cs"/>
              </a:rPr>
              <a:t>운전자의 </a:t>
            </a:r>
            <a:r>
              <a:rPr lang="ko-KR" altLang="en-US" sz="1600">
                <a:latin typeface="+mn-lt"/>
                <a:ea typeface="+mn-ea"/>
                <a:cs typeface="+mn-cs"/>
              </a:rPr>
              <a:t>정보, 음주 여부 시동 허가여부</a:t>
            </a:r>
            <a:r>
              <a:rPr lang="ko-KR" altLang="en-US" sz="1600">
                <a:latin typeface="+mn-lt"/>
                <a:ea typeface="+mn-ea"/>
                <a:cs typeface="+mn-cs"/>
              </a:rPr>
              <a:t>를 전송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서버 명령에 따라 시동 허용</a:t>
            </a:r>
            <a:r>
              <a:rPr lang="ko-KR" altLang="en-US" sz="1600">
                <a:latin typeface="+mn-lt"/>
                <a:ea typeface="+mn-ea"/>
                <a:cs typeface="+mn-cs"/>
              </a:rPr>
              <a:t>/</a:t>
            </a:r>
            <a:r>
              <a:rPr lang="ko-KR" altLang="en-US" sz="1600">
                <a:latin typeface="+mn-lt"/>
                <a:ea typeface="+mn-ea"/>
                <a:cs typeface="+mn-cs"/>
              </a:rPr>
              <a:t>차단 명령 수행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3</a:t>
            </a:r>
            <a:r>
              <a:rPr lang="ko-KR" altLang="en-US" sz="1600">
                <a:latin typeface="+mn-lt"/>
                <a:ea typeface="+mn-ea"/>
                <a:cs typeface="+mn-cs"/>
              </a:rPr>
              <a:t>.</a:t>
            </a:r>
            <a:r>
              <a:rPr lang="ko-KR" altLang="en-US" sz="1600">
                <a:latin typeface="+mn-lt"/>
                <a:ea typeface="+mn-ea"/>
                <a:cs typeface="+mn-cs"/>
              </a:rPr>
              <a:t> R</a:t>
            </a:r>
            <a:r>
              <a:rPr lang="ko-KR" altLang="en-US" sz="1600">
                <a:latin typeface="+mn-lt"/>
                <a:ea typeface="+mn-ea"/>
                <a:cs typeface="+mn-cs"/>
              </a:rPr>
              <a:t>a</a:t>
            </a:r>
            <a:r>
              <a:rPr lang="ko-KR" altLang="en-US" sz="1600">
                <a:latin typeface="+mn-lt"/>
                <a:ea typeface="+mn-ea"/>
                <a:cs typeface="+mn-cs"/>
              </a:rPr>
              <a:t>s</a:t>
            </a:r>
            <a:r>
              <a:rPr lang="ko-KR" altLang="en-US" sz="1600">
                <a:latin typeface="+mn-lt"/>
                <a:ea typeface="+mn-ea"/>
                <a:cs typeface="+mn-cs"/>
              </a:rPr>
              <a:t>pberryPi 활용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M</a:t>
            </a:r>
            <a:r>
              <a:rPr lang="ko-KR" altLang="en-US" sz="1600">
                <a:latin typeface="+mn-lt"/>
                <a:ea typeface="+mn-ea"/>
                <a:cs typeface="+mn-cs"/>
              </a:rPr>
              <a:t>a</a:t>
            </a:r>
            <a:r>
              <a:rPr lang="ko-KR" altLang="en-US" sz="1600">
                <a:latin typeface="+mn-lt"/>
                <a:ea typeface="+mn-ea"/>
                <a:cs typeface="+mn-cs"/>
              </a:rPr>
              <a:t>riaDB에</a:t>
            </a:r>
            <a:r>
              <a:rPr lang="ko-KR" altLang="en-US" sz="1600">
                <a:latin typeface="+mn-lt"/>
                <a:ea typeface="+mn-ea"/>
                <a:cs typeface="+mn-cs"/>
              </a:rPr>
              <a:t> </a:t>
            </a:r>
            <a:r>
              <a:rPr lang="ko-KR" altLang="en-US" sz="1600">
                <a:latin typeface="+mn-lt"/>
                <a:ea typeface="+mn-ea"/>
                <a:cs typeface="+mn-cs"/>
              </a:rPr>
              <a:t>운전자</a:t>
            </a:r>
            <a:r>
              <a:rPr lang="ko-KR" altLang="en-US" sz="1600">
                <a:latin typeface="+mn-lt"/>
                <a:ea typeface="+mn-ea"/>
                <a:cs typeface="+mn-cs"/>
              </a:rPr>
              <a:t> </a:t>
            </a:r>
            <a:r>
              <a:rPr lang="ko-KR" altLang="en-US" sz="1600">
                <a:latin typeface="+mn-lt"/>
                <a:ea typeface="+mn-ea"/>
                <a:cs typeface="+mn-cs"/>
              </a:rPr>
              <a:t>정보, 음주여부, </a:t>
            </a:r>
            <a:r>
              <a:rPr lang="ko-KR" altLang="en-US" sz="1600">
                <a:latin typeface="+mn-lt"/>
                <a:ea typeface="+mn-ea"/>
                <a:cs typeface="+mn-cs"/>
              </a:rPr>
              <a:t>각 </a:t>
            </a:r>
            <a:r>
              <a:rPr lang="ko-KR" altLang="en-US" sz="1600">
                <a:latin typeface="+mn-lt"/>
                <a:ea typeface="+mn-ea"/>
                <a:cs typeface="+mn-cs"/>
              </a:rPr>
              <a:t>데이터</a:t>
            </a:r>
            <a:r>
              <a:rPr lang="ko-KR" altLang="en-US" sz="1600">
                <a:latin typeface="+mn-lt"/>
                <a:ea typeface="+mn-ea"/>
                <a:cs typeface="+mn-cs"/>
              </a:rPr>
              <a:t> </a:t>
            </a:r>
            <a:r>
              <a:rPr lang="ko-KR" altLang="en-US" sz="1600">
                <a:latin typeface="+mn-lt"/>
                <a:ea typeface="+mn-ea"/>
                <a:cs typeface="+mn-cs"/>
              </a:rPr>
              <a:t>전송시간을 기록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데이터를 </a:t>
            </a:r>
            <a:r>
              <a:rPr lang="ko-KR" altLang="en-US" sz="1600">
                <a:latin typeface="+mn-lt"/>
                <a:ea typeface="+mn-ea"/>
                <a:cs typeface="+mn-cs"/>
              </a:rPr>
              <a:t>토대로 인증, 시동</a:t>
            </a:r>
            <a:r>
              <a:rPr lang="ko-KR" altLang="en-US" sz="1600">
                <a:latin typeface="+mn-lt"/>
                <a:ea typeface="+mn-ea"/>
                <a:cs typeface="+mn-cs"/>
              </a:rPr>
              <a:t>,</a:t>
            </a:r>
            <a:r>
              <a:rPr lang="ko-KR" altLang="en-US" sz="1600">
                <a:latin typeface="+mn-lt"/>
                <a:ea typeface="+mn-ea"/>
                <a:cs typeface="+mn-cs"/>
              </a:rPr>
              <a:t> 상태 제어로직을 </a:t>
            </a:r>
            <a:r>
              <a:rPr lang="ko-KR" altLang="en-US" sz="1600">
                <a:latin typeface="+mn-lt"/>
                <a:ea typeface="+mn-ea"/>
                <a:cs typeface="+mn-cs"/>
              </a:rPr>
              <a:t>모든 </a:t>
            </a:r>
            <a:r>
              <a:rPr lang="ko-KR" altLang="en-US" sz="1600">
                <a:latin typeface="+mn-lt"/>
                <a:ea typeface="+mn-ea"/>
                <a:cs typeface="+mn-cs"/>
              </a:rPr>
              <a:t>모듈과</a:t>
            </a:r>
            <a:r>
              <a:rPr lang="ko-KR" altLang="en-US" sz="1600">
                <a:latin typeface="+mn-lt"/>
                <a:ea typeface="+mn-ea"/>
                <a:cs typeface="+mn-cs"/>
              </a:rPr>
              <a:t>의 </a:t>
            </a:r>
            <a:r>
              <a:rPr lang="ko-KR" altLang="en-US" sz="1600">
                <a:latin typeface="+mn-lt"/>
                <a:ea typeface="+mn-ea"/>
                <a:cs typeface="+mn-cs"/>
              </a:rPr>
              <a:t>통신을 통</a:t>
            </a:r>
            <a:r>
              <a:rPr lang="ko-KR" altLang="en-US" sz="1600">
                <a:latin typeface="+mn-lt"/>
                <a:ea typeface="+mn-ea"/>
                <a:cs typeface="+mn-cs"/>
              </a:rPr>
              <a:t>해</a:t>
            </a:r>
            <a:r>
              <a:rPr lang="ko-KR" altLang="en-US" sz="1600">
                <a:latin typeface="+mn-lt"/>
                <a:ea typeface="+mn-ea"/>
                <a:cs typeface="+mn-cs"/>
              </a:rPr>
              <a:t> 중계역할 수행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4</a:t>
            </a:r>
            <a:r>
              <a:rPr lang="ko-KR" altLang="en-US" sz="1600">
                <a:latin typeface="+mn-lt"/>
                <a:ea typeface="+mn-ea"/>
                <a:cs typeface="+mn-cs"/>
              </a:rPr>
              <a:t>. </a:t>
            </a:r>
            <a:r>
              <a:rPr lang="ko-KR" altLang="en-US" sz="1600">
                <a:latin typeface="+mn-lt"/>
                <a:ea typeface="+mn-ea"/>
                <a:cs typeface="+mn-cs"/>
              </a:rPr>
              <a:t>모바일 인터페이스 </a:t>
            </a:r>
            <a:r>
              <a:rPr lang="ko-KR" altLang="en-US" sz="1600">
                <a:latin typeface="+mn-lt"/>
                <a:ea typeface="+mn-ea"/>
                <a:cs typeface="+mn-cs"/>
              </a:rPr>
              <a:t>구현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>
              <a:buFontTx/>
              <a:buNone/>
            </a:pPr>
            <a:r>
              <a:rPr lang="ko-KR" altLang="en-US" sz="1600">
                <a:latin typeface="+mn-lt"/>
                <a:ea typeface="+mn-ea"/>
                <a:cs typeface="+mn-cs"/>
              </a:rPr>
              <a:t>라즈베리파이</a:t>
            </a:r>
            <a:r>
              <a:rPr lang="ko-KR" altLang="en-US" sz="1600">
                <a:latin typeface="+mn-lt"/>
                <a:ea typeface="+mn-ea"/>
                <a:cs typeface="+mn-cs"/>
              </a:rPr>
              <a:t>를 통해 </a:t>
            </a:r>
            <a:r>
              <a:rPr lang="ko-KR" altLang="en-US" sz="1600">
                <a:latin typeface="+mn-lt"/>
                <a:ea typeface="+mn-ea"/>
                <a:cs typeface="+mn-cs"/>
              </a:rPr>
              <a:t>운전자 </a:t>
            </a:r>
            <a:r>
              <a:rPr lang="ko-KR" altLang="en-US" sz="1600">
                <a:latin typeface="+mn-lt"/>
                <a:ea typeface="+mn-ea"/>
                <a:cs typeface="+mn-cs"/>
              </a:rPr>
              <a:t>로그</a:t>
            </a:r>
            <a:r>
              <a:rPr lang="ko-KR" altLang="en-US" sz="1600">
                <a:latin typeface="+mn-lt"/>
                <a:ea typeface="+mn-ea"/>
                <a:cs typeface="+mn-cs"/>
              </a:rPr>
              <a:t>인 </a:t>
            </a:r>
            <a:r>
              <a:rPr lang="ko-KR" altLang="en-US" sz="1600">
                <a:latin typeface="+mn-lt"/>
                <a:ea typeface="+mn-ea"/>
                <a:cs typeface="+mn-cs"/>
              </a:rPr>
              <a:t>인터페이스 구현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4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355600" y="155575"/>
            <a:ext cx="10516235" cy="5499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2000"/>
              <a:t>프로젝트 구성도</a:t>
            </a:r>
            <a:endParaRPr lang="ko-KR" altLang="en-US" sz="2000"/>
          </a:p>
        </p:txBody>
      </p:sp>
      <p:sp>
        <p:nvSpPr>
          <p:cNvPr id="4" name="도형 57"/>
          <p:cNvSpPr>
            <a:spLocks/>
          </p:cNvSpPr>
          <p:nvPr/>
        </p:nvSpPr>
        <p:spPr>
          <a:xfrm rot="0">
            <a:off x="8925560" y="656590"/>
            <a:ext cx="2318385" cy="549084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58"/>
          <p:cNvSpPr>
            <a:spLocks/>
          </p:cNvSpPr>
          <p:nvPr/>
        </p:nvSpPr>
        <p:spPr>
          <a:xfrm rot="0">
            <a:off x="3491865" y="1477010"/>
            <a:ext cx="1829435" cy="144843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9"/>
          <p:cNvSpPr>
            <a:spLocks/>
          </p:cNvSpPr>
          <p:nvPr/>
        </p:nvSpPr>
        <p:spPr>
          <a:xfrm rot="0">
            <a:off x="4501515" y="4133850"/>
            <a:ext cx="2314575" cy="195580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0"/>
          <p:cNvSpPr>
            <a:spLocks/>
          </p:cNvSpPr>
          <p:nvPr/>
        </p:nvSpPr>
        <p:spPr>
          <a:xfrm rot="0">
            <a:off x="6018530" y="1471930"/>
            <a:ext cx="1806575" cy="147129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61"/>
          <p:cNvSpPr>
            <a:spLocks/>
          </p:cNvSpPr>
          <p:nvPr/>
        </p:nvSpPr>
        <p:spPr>
          <a:xfrm rot="0">
            <a:off x="266700" y="704850"/>
            <a:ext cx="2305685" cy="534733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62" descr="C:/Users/jaler/AppData/Roaming/PolarisOffice/ETemp/5516_15437576/fImage107129178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2540" y="1598295"/>
            <a:ext cx="1391285" cy="434975"/>
          </a:xfrm>
          <a:prstGeom prst="rect"/>
          <a:noFill/>
        </p:spPr>
      </p:pic>
      <p:pic>
        <p:nvPicPr>
          <p:cNvPr id="10" name="그림 63" descr="C:/Users/jaler/AppData/Roaming/PolarisOffice/ETemp/5516_15437576/fImage67974179650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75225" y="4276725"/>
            <a:ext cx="1365885" cy="1524635"/>
          </a:xfrm>
          <a:prstGeom prst="rect"/>
          <a:noFill/>
        </p:spPr>
      </p:pic>
      <p:pic>
        <p:nvPicPr>
          <p:cNvPr id="11" name="그림 64" descr="C:/Users/jaler/AppData/Roaming/PolarisOffice/ETemp/5516_15437576/fImage1911961809169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250" y="1528445"/>
            <a:ext cx="2134235" cy="1591310"/>
          </a:xfrm>
          <a:prstGeom prst="rect"/>
          <a:noFill/>
        </p:spPr>
      </p:pic>
      <p:pic>
        <p:nvPicPr>
          <p:cNvPr id="12" name="그림 68" descr="C:/Users/jaler/AppData/Roaming/PolarisOffice/ETemp/5516_15437576/fImage170022184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0520" y="3945255"/>
            <a:ext cx="943610" cy="807085"/>
          </a:xfrm>
          <a:prstGeom prst="rect"/>
          <a:noFill/>
        </p:spPr>
      </p:pic>
      <p:pic>
        <p:nvPicPr>
          <p:cNvPr id="13" name="그림 69" descr="C:/Users/jaler/AppData/Roaming/PolarisOffice/ETemp/5516_15437576/fImage390261851478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2750" y="3932555"/>
            <a:ext cx="800735" cy="800735"/>
          </a:xfrm>
          <a:prstGeom prst="rect"/>
          <a:noFill/>
        </p:spPr>
      </p:pic>
      <p:pic>
        <p:nvPicPr>
          <p:cNvPr id="14" name="그림 70" descr="C:/Users/jaler/AppData/Roaming/PolarisOffice/ETemp/5516_15437576/fImage39315186935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985" y="5163820"/>
            <a:ext cx="1092835" cy="661035"/>
          </a:xfrm>
          <a:prstGeom prst="rect"/>
          <a:noFill/>
        </p:spPr>
      </p:pic>
      <p:pic>
        <p:nvPicPr>
          <p:cNvPr id="15" name="그림 71" descr="C:/Users/jaler/AppData/Roaming/PolarisOffice/ETemp/5516_15437576/fImage26453187696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91295" y="4852035"/>
            <a:ext cx="871220" cy="821690"/>
          </a:xfrm>
          <a:prstGeom prst="rect"/>
          <a:noFill/>
        </p:spPr>
      </p:pic>
      <p:pic>
        <p:nvPicPr>
          <p:cNvPr id="16" name="그림 72" descr="C:/Users/jaler/AppData/Roaming/PolarisOffice/ETemp/5516_15437576/fImage717983188446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71610" y="2089785"/>
            <a:ext cx="2019935" cy="2366010"/>
          </a:xfrm>
          <a:prstGeom prst="rect"/>
          <a:noFill/>
        </p:spPr>
      </p:pic>
      <p:pic>
        <p:nvPicPr>
          <p:cNvPr id="17" name="그림 73" descr="C:/Users/jaler/AppData/Roaming/PolarisOffice/ETemp/5516_15437576/fImage437431895705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1005" y="974725"/>
            <a:ext cx="1638935" cy="692785"/>
          </a:xfrm>
          <a:prstGeom prst="rect"/>
          <a:noFill/>
        </p:spPr>
      </p:pic>
      <p:pic>
        <p:nvPicPr>
          <p:cNvPr id="18" name="그림 74" descr="C:/Users/jaler/AppData/Roaming/PolarisOffice/ETemp/5516_15437576/fImage155431908145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53510" y="2201545"/>
            <a:ext cx="1016635" cy="597535"/>
          </a:xfrm>
          <a:prstGeom prst="rect"/>
          <a:noFill/>
        </p:spPr>
      </p:pic>
      <p:sp>
        <p:nvSpPr>
          <p:cNvPr id="19" name="도형 77"/>
          <p:cNvSpPr>
            <a:spLocks/>
          </p:cNvSpPr>
          <p:nvPr/>
        </p:nvSpPr>
        <p:spPr>
          <a:xfrm rot="0">
            <a:off x="3303270" y="4832985"/>
            <a:ext cx="724535" cy="559435"/>
          </a:xfrm>
          <a:prstGeom prst="left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78"/>
          <p:cNvSpPr>
            <a:spLocks/>
          </p:cNvSpPr>
          <p:nvPr/>
        </p:nvSpPr>
        <p:spPr>
          <a:xfrm rot="0">
            <a:off x="7511415" y="4792980"/>
            <a:ext cx="724535" cy="559435"/>
          </a:xfrm>
          <a:prstGeom prst="left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79"/>
          <p:cNvSpPr>
            <a:spLocks/>
          </p:cNvSpPr>
          <p:nvPr/>
        </p:nvSpPr>
        <p:spPr>
          <a:xfrm rot="5400000">
            <a:off x="4611370" y="3218815"/>
            <a:ext cx="724535" cy="559435"/>
          </a:xfrm>
          <a:prstGeom prst="left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제목 80"/>
          <p:cNvSpPr txBox="1">
            <a:spLocks noGrp="1"/>
          </p:cNvSpPr>
          <p:nvPr/>
        </p:nvSpPr>
        <p:spPr>
          <a:xfrm rot="10800000" flipV="1">
            <a:off x="427990" y="4893945"/>
            <a:ext cx="780415" cy="280035"/>
          </a:xfrm>
          <a:prstGeom prst="rect"/>
        </p:spPr>
        <p:txBody>
          <a:bodyPr wrap="square" lIns="91440" tIns="45720" rIns="91440" bIns="45720" numCol="1" vert="horz" anchor="ctr">
            <a:normAutofit fontScale="77500" lnSpcReduction="0"/>
          </a:bodyPr>
          <a:lstStyle/>
          <a:p>
            <a:pPr marL="228600" indent="-228600" rtl="0" algn="l" defTabSz="914400" eaLnBrk="1" latinLnBrk="1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645">
                <a:latin typeface="+mj-lt"/>
                <a:ea typeface="+mj-ea"/>
                <a:cs typeface="+mj-cs"/>
              </a:rPr>
              <a:t>M</a:t>
            </a:r>
            <a:r>
              <a:rPr lang="ko-KR" altLang="en-US" sz="1645">
                <a:latin typeface="+mj-lt"/>
                <a:ea typeface="+mj-ea"/>
                <a:cs typeface="+mj-cs"/>
              </a:rPr>
              <a:t>Q</a:t>
            </a:r>
            <a:r>
              <a:rPr lang="ko-KR" altLang="en-US" sz="1645">
                <a:latin typeface="+mj-lt"/>
                <a:ea typeface="+mj-ea"/>
                <a:cs typeface="+mj-cs"/>
              </a:rPr>
              <a:t> </a:t>
            </a:r>
            <a:r>
              <a:rPr lang="ko-KR" altLang="en-US" sz="1645">
                <a:latin typeface="+mj-lt"/>
                <a:ea typeface="+mj-ea"/>
                <a:cs typeface="+mj-cs"/>
              </a:rPr>
              <a:t>-</a:t>
            </a:r>
            <a:r>
              <a:rPr lang="ko-KR" altLang="en-US" sz="1645">
                <a:latin typeface="+mj-lt"/>
                <a:ea typeface="+mj-ea"/>
                <a:cs typeface="+mj-cs"/>
              </a:rPr>
              <a:t> </a:t>
            </a:r>
            <a:r>
              <a:rPr lang="ko-KR" altLang="en-US" sz="1645">
                <a:latin typeface="+mj-lt"/>
                <a:ea typeface="+mj-ea"/>
                <a:cs typeface="+mj-cs"/>
              </a:rPr>
              <a:t>2</a:t>
            </a:r>
            <a:endParaRPr lang="ko-KR" altLang="en-US" sz="1645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제목 81"/>
          <p:cNvSpPr txBox="1">
            <a:spLocks noGrp="1"/>
          </p:cNvSpPr>
          <p:nvPr/>
        </p:nvSpPr>
        <p:spPr>
          <a:xfrm rot="0">
            <a:off x="1718945" y="4878705"/>
            <a:ext cx="984250" cy="300990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D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S3231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24" name="텍스트 상자 82"/>
          <p:cNvSpPr txBox="1">
            <a:spLocks noGrp="1"/>
          </p:cNvSpPr>
          <p:nvPr/>
        </p:nvSpPr>
        <p:spPr>
          <a:xfrm rot="0">
            <a:off x="1022985" y="3185795"/>
            <a:ext cx="953135" cy="300355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A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rduino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25" name="텍스트 상자 83"/>
          <p:cNvSpPr txBox="1">
            <a:spLocks noGrp="1"/>
          </p:cNvSpPr>
          <p:nvPr/>
        </p:nvSpPr>
        <p:spPr>
          <a:xfrm rot="0">
            <a:off x="4951730" y="5784215"/>
            <a:ext cx="1412240" cy="30543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R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aspbe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r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ryPi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1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26" name="텍스트 상자 84"/>
          <p:cNvSpPr txBox="1">
            <a:spLocks noGrp="1"/>
          </p:cNvSpPr>
          <p:nvPr/>
        </p:nvSpPr>
        <p:spPr>
          <a:xfrm rot="0">
            <a:off x="9863455" y="1640840"/>
            <a:ext cx="551180" cy="4559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L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CD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27" name="텍스트 상자 85"/>
          <p:cNvSpPr txBox="1">
            <a:spLocks noGrp="1"/>
          </p:cNvSpPr>
          <p:nvPr/>
        </p:nvSpPr>
        <p:spPr>
          <a:xfrm rot="0">
            <a:off x="6304280" y="2635250"/>
            <a:ext cx="1336675" cy="294005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R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aspberryPi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2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28" name="그림 86" descr="C:/Users/jaler/AppData/Roaming/PolarisOffice/ETemp/5516_15437576/fImage679742023281.jpe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83680" y="1877695"/>
            <a:ext cx="683895" cy="771525"/>
          </a:xfrm>
          <a:prstGeom prst="rect"/>
          <a:noFill/>
        </p:spPr>
      </p:pic>
      <p:sp>
        <p:nvSpPr>
          <p:cNvPr id="29" name="텍스트 상자 89"/>
          <p:cNvSpPr txBox="1">
            <a:spLocks noGrp="1"/>
          </p:cNvSpPr>
          <p:nvPr/>
        </p:nvSpPr>
        <p:spPr>
          <a:xfrm rot="0">
            <a:off x="5243195" y="6025515"/>
            <a:ext cx="734060" cy="501015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Se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rver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0" name="텍스트 상자 90"/>
          <p:cNvSpPr txBox="1">
            <a:spLocks noGrp="1"/>
          </p:cNvSpPr>
          <p:nvPr/>
        </p:nvSpPr>
        <p:spPr>
          <a:xfrm rot="0">
            <a:off x="10383520" y="5728970"/>
            <a:ext cx="524510" cy="304800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L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ED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1" name="텍스트 상자 91"/>
          <p:cNvSpPr txBox="1">
            <a:spLocks noGrp="1"/>
          </p:cNvSpPr>
          <p:nvPr/>
        </p:nvSpPr>
        <p:spPr>
          <a:xfrm rot="0">
            <a:off x="6537960" y="1525270"/>
            <a:ext cx="772160" cy="352425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모바일 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환경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2" name="도형 93"/>
          <p:cNvSpPr>
            <a:spLocks/>
          </p:cNvSpPr>
          <p:nvPr/>
        </p:nvSpPr>
        <p:spPr>
          <a:xfrm rot="5400000">
            <a:off x="6016625" y="3199765"/>
            <a:ext cx="724535" cy="559435"/>
          </a:xfrm>
          <a:prstGeom prst="left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228600" indent="-228600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94" descr="C:/Users/jaler/AppData/Roaming/PolarisOffice/ETemp/5516_15437576/fImage61092106827.jpe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09530" y="4854575"/>
            <a:ext cx="840105" cy="840105"/>
          </a:xfrm>
          <a:prstGeom prst="rect"/>
          <a:noFill/>
        </p:spPr>
      </p:pic>
      <p:sp>
        <p:nvSpPr>
          <p:cNvPr id="34" name="텍스트 상자 96"/>
          <p:cNvSpPr txBox="1">
            <a:spLocks noGrp="1"/>
          </p:cNvSpPr>
          <p:nvPr/>
        </p:nvSpPr>
        <p:spPr>
          <a:xfrm rot="0">
            <a:off x="1022350" y="5776595"/>
            <a:ext cx="699770" cy="278130"/>
          </a:xfrm>
          <a:prstGeom prst="rect"/>
        </p:spPr>
        <p:txBody>
          <a:bodyPr wrap="square" lIns="91440" tIns="45720" rIns="91440" bIns="45720" numCol="1" vert="horz" anchor="ctr">
            <a:normAutofit fontScale="775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H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C -06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5" name="텍스트 상자 97"/>
          <p:cNvSpPr txBox="1">
            <a:spLocks noGrp="1"/>
          </p:cNvSpPr>
          <p:nvPr/>
        </p:nvSpPr>
        <p:spPr>
          <a:xfrm rot="0">
            <a:off x="9496425" y="4498340"/>
            <a:ext cx="826770" cy="3568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S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TM32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6" name="텍스트 상자 98"/>
          <p:cNvSpPr txBox="1">
            <a:spLocks noGrp="1"/>
          </p:cNvSpPr>
          <p:nvPr/>
        </p:nvSpPr>
        <p:spPr>
          <a:xfrm rot="0">
            <a:off x="9201150" y="5769610"/>
            <a:ext cx="713105" cy="285115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0"/>
          </a:bodyPr>
          <a:lstStyle/>
          <a:p>
            <a: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E</a:t>
            </a:r>
            <a:r>
              <a:rPr lang="ko-KR" altLang="en-US" sz="1600">
                <a:latin typeface="맑은 고딕" charset="0"/>
                <a:ea typeface="맑은 고딕" charset="0"/>
                <a:cs typeface="+mj-cs"/>
              </a:rPr>
              <a:t>SP 01</a:t>
            </a:r>
            <a:endParaRPr lang="ko-KR" altLang="en-US" sz="160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hjy6809</dc:creator>
  <cp:lastModifiedBy>hjy6809</cp:lastModifiedBy>
  <dc:title>PowerPoint 프레젠테이션</dc:title>
  <cp:version>10.105.277.55893</cp:version>
</cp:coreProperties>
</file>